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73" r:id="rId3"/>
    <p:sldId id="268" r:id="rId4"/>
    <p:sldId id="274" r:id="rId5"/>
    <p:sldId id="275" r:id="rId6"/>
    <p:sldId id="276" r:id="rId7"/>
    <p:sldId id="277" r:id="rId8"/>
    <p:sldId id="278" r:id="rId9"/>
  </p:sldIdLst>
  <p:sldSz cx="9144000" cy="6858000" type="screen4x3"/>
  <p:notesSz cx="6858000" cy="9144000"/>
  <p:embeddedFontLst>
    <p:embeddedFont>
      <p:font typeface="Poppins" panose="020B0604020202020204" charset="0"/>
      <p:regular r:id="rId11"/>
      <p:bold r:id="rId12"/>
      <p:italic r:id="rId13"/>
      <p:boldItalic r:id="rId14"/>
    </p:embeddedFont>
    <p:embeddedFont>
      <p:font typeface="Times" panose="02020603050405020304" pitchFamily="18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je7IUjJlxibkn7yzfYZVqP1ZgTg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ant Brown" initials="GB" lastIdx="1" clrIdx="0">
    <p:extLst>
      <p:ext uri="{19B8F6BF-5375-455C-9EA6-DF929625EA0E}">
        <p15:presenceInfo xmlns:p15="http://schemas.microsoft.com/office/powerpoint/2012/main" userId="cde676e2caca991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A021"/>
    <a:srgbClr val="FF9F20"/>
    <a:srgbClr val="A3A3E1"/>
    <a:srgbClr val="58ADB6"/>
    <a:srgbClr val="409AC2"/>
    <a:srgbClr val="9B9BD7"/>
    <a:srgbClr val="F1F4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9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722" y="15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32" Type="http://customschemas.google.com/relationships/presentationmetadata" Target="meta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35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2.jp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0305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/>
            </a:lvl1pPr>
            <a:lvl2pPr lvl="1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2pPr>
            <a:lvl3pPr lvl="2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3pPr>
            <a:lvl4pPr lvl="3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4pPr>
            <a:lvl5pPr lvl="4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5pPr>
            <a:lvl6pPr lvl="5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6pPr>
            <a:lvl7pPr lvl="6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7pPr>
            <a:lvl8pPr lvl="7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8pPr>
            <a:lvl9pPr lvl="8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>
            <a:spLocks noGrp="1"/>
          </p:cNvSpPr>
          <p:nvPr>
            <p:ph type="title"/>
          </p:nvPr>
        </p:nvSpPr>
        <p:spPr>
          <a:xfrm rot="5400000">
            <a:off x="4905375" y="2390775"/>
            <a:ext cx="6324600" cy="2152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body" idx="1"/>
          </p:nvPr>
        </p:nvSpPr>
        <p:spPr>
          <a:xfrm rot="5400000">
            <a:off x="523875" y="314325"/>
            <a:ext cx="6324600" cy="630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and Content" type="txAndObj">
  <p:cSld name="TEXT_AND_OBJEC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title"/>
          </p:nvPr>
        </p:nvSpPr>
        <p:spPr>
          <a:xfrm>
            <a:off x="1447800" y="304800"/>
            <a:ext cx="7696200" cy="60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body" idx="1"/>
          </p:nvPr>
        </p:nvSpPr>
        <p:spPr>
          <a:xfrm>
            <a:off x="533400" y="1371600"/>
            <a:ext cx="41529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2"/>
          </p:nvPr>
        </p:nvSpPr>
        <p:spPr>
          <a:xfrm>
            <a:off x="4838700" y="1371600"/>
            <a:ext cx="41529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hart" type="chart">
  <p:cSld name="CHAR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7"/>
          <p:cNvSpPr txBox="1">
            <a:spLocks noGrp="1"/>
          </p:cNvSpPr>
          <p:nvPr>
            <p:ph type="title"/>
          </p:nvPr>
        </p:nvSpPr>
        <p:spPr>
          <a:xfrm>
            <a:off x="1447800" y="304800"/>
            <a:ext cx="7696200" cy="60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1" name="Google Shape;61;p17"/>
          <p:cNvSpPr>
            <a:spLocks noGrp="1"/>
          </p:cNvSpPr>
          <p:nvPr>
            <p:ph type="chart" idx="2"/>
          </p:nvPr>
        </p:nvSpPr>
        <p:spPr>
          <a:xfrm>
            <a:off x="533400" y="1371600"/>
            <a:ext cx="84582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, and 2 Content" type="objAndTwoObj">
  <p:cSld name="OBJECT_AND_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8"/>
          <p:cNvSpPr txBox="1">
            <a:spLocks noGrp="1"/>
          </p:cNvSpPr>
          <p:nvPr>
            <p:ph type="title"/>
          </p:nvPr>
        </p:nvSpPr>
        <p:spPr>
          <a:xfrm>
            <a:off x="1447800" y="304800"/>
            <a:ext cx="7696200" cy="60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533400" y="1371600"/>
            <a:ext cx="41529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body" idx="2"/>
          </p:nvPr>
        </p:nvSpPr>
        <p:spPr>
          <a:xfrm>
            <a:off x="4838700" y="1371601"/>
            <a:ext cx="41529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body" idx="3"/>
          </p:nvPr>
        </p:nvSpPr>
        <p:spPr>
          <a:xfrm>
            <a:off x="4838700" y="4076701"/>
            <a:ext cx="41529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 and Chart" type="txAndChart">
  <p:cSld name="TEXT_AND_CHAR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9"/>
          <p:cNvSpPr txBox="1">
            <a:spLocks noGrp="1"/>
          </p:cNvSpPr>
          <p:nvPr>
            <p:ph type="title"/>
          </p:nvPr>
        </p:nvSpPr>
        <p:spPr>
          <a:xfrm>
            <a:off x="1447800" y="304800"/>
            <a:ext cx="7696200" cy="60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body" idx="1"/>
          </p:nvPr>
        </p:nvSpPr>
        <p:spPr>
          <a:xfrm>
            <a:off x="533400" y="1371600"/>
            <a:ext cx="41529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>
            <a:spLocks noGrp="1"/>
          </p:cNvSpPr>
          <p:nvPr>
            <p:ph type="chart" idx="2"/>
          </p:nvPr>
        </p:nvSpPr>
        <p:spPr>
          <a:xfrm>
            <a:off x="4838700" y="1371600"/>
            <a:ext cx="41529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and 2 Content" type="txAndTwoObj">
  <p:cSld name="TEXT_AND_TWO_OBJECT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 txBox="1">
            <a:spLocks noGrp="1"/>
          </p:cNvSpPr>
          <p:nvPr>
            <p:ph type="title"/>
          </p:nvPr>
        </p:nvSpPr>
        <p:spPr>
          <a:xfrm>
            <a:off x="1447800" y="304800"/>
            <a:ext cx="7696200" cy="60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body" idx="1"/>
          </p:nvPr>
        </p:nvSpPr>
        <p:spPr>
          <a:xfrm>
            <a:off x="533400" y="1371600"/>
            <a:ext cx="41529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2"/>
          </p:nvPr>
        </p:nvSpPr>
        <p:spPr>
          <a:xfrm>
            <a:off x="4838700" y="1371601"/>
            <a:ext cx="41529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body" idx="3"/>
          </p:nvPr>
        </p:nvSpPr>
        <p:spPr>
          <a:xfrm>
            <a:off x="4838700" y="4076701"/>
            <a:ext cx="41529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able" type="tbl">
  <p:cSld name="TABLE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>
            <a:spLocks noGrp="1"/>
          </p:cNvSpPr>
          <p:nvPr>
            <p:ph type="title"/>
          </p:nvPr>
        </p:nvSpPr>
        <p:spPr>
          <a:xfrm>
            <a:off x="1524000" y="228600"/>
            <a:ext cx="69342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>
  <p:cSld name="Titre et contenu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"/>
          <p:cNvSpPr txBox="1">
            <a:spLocks noGrp="1"/>
          </p:cNvSpPr>
          <p:nvPr>
            <p:ph type="body" idx="1"/>
          </p:nvPr>
        </p:nvSpPr>
        <p:spPr>
          <a:xfrm>
            <a:off x="628650" y="803672"/>
            <a:ext cx="7886700" cy="5373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0" name="Google Shape;80;p22"/>
          <p:cNvSpPr txBox="1">
            <a:spLocks noGrp="1"/>
          </p:cNvSpPr>
          <p:nvPr>
            <p:ph type="ftr" idx="11"/>
          </p:nvPr>
        </p:nvSpPr>
        <p:spPr>
          <a:xfrm>
            <a:off x="628653" y="6356354"/>
            <a:ext cx="713908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sldNum" idx="12"/>
          </p:nvPr>
        </p:nvSpPr>
        <p:spPr>
          <a:xfrm>
            <a:off x="7872705" y="6356354"/>
            <a:ext cx="64264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body" idx="2"/>
          </p:nvPr>
        </p:nvSpPr>
        <p:spPr>
          <a:xfrm>
            <a:off x="2877913" y="165620"/>
            <a:ext cx="6200775" cy="553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r">
              <a:spcBef>
                <a:spcPts val="68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  <a:defRPr sz="3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1447800" y="291752"/>
            <a:ext cx="7424738" cy="60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533400" y="1371600"/>
            <a:ext cx="41529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2"/>
          </p:nvPr>
        </p:nvSpPr>
        <p:spPr>
          <a:xfrm>
            <a:off x="4838700" y="1371600"/>
            <a:ext cx="41529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SzPts val="1400"/>
              <a:buNone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3"/>
          </p:nvPr>
        </p:nvSpPr>
        <p:spPr>
          <a:xfrm>
            <a:off x="4645027" y="1535113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4"/>
          </p:nvPr>
        </p:nvSpPr>
        <p:spPr>
          <a:xfrm>
            <a:off x="4645027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/Content 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1447800" y="291752"/>
            <a:ext cx="7424738" cy="60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81510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and Conte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1447800" y="291752"/>
            <a:ext cx="7424738" cy="60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2BBA98-5DE6-4D48-B145-3039AF64CB14}"/>
              </a:ext>
            </a:extLst>
          </p:cNvPr>
          <p:cNvSpPr txBox="1"/>
          <p:nvPr userDrawn="1"/>
        </p:nvSpPr>
        <p:spPr>
          <a:xfrm>
            <a:off x="207390" y="1253765"/>
            <a:ext cx="88046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54463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body" idx="1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marL="1371600" lvl="2" indent="-228600" algn="l">
              <a:spcBef>
                <a:spcPts val="480"/>
              </a:spcBef>
              <a:spcAft>
                <a:spcPts val="0"/>
              </a:spcAft>
              <a:buSzPts val="1400"/>
              <a:buNone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2"/>
          </p:nvPr>
        </p:nvSpPr>
        <p:spPr>
          <a:xfrm>
            <a:off x="457202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2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1447800" y="291752"/>
            <a:ext cx="7424738" cy="60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body" idx="1"/>
          </p:nvPr>
        </p:nvSpPr>
        <p:spPr>
          <a:xfrm rot="5400000">
            <a:off x="2039205" y="-235683"/>
            <a:ext cx="5225929" cy="8237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152400" cap="flat" cmpd="sng">
            <a:solidFill>
              <a:srgbClr val="DC9C3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Google Shape;11;p3"/>
          <p:cNvSpPr/>
          <p:nvPr/>
        </p:nvSpPr>
        <p:spPr>
          <a:xfrm>
            <a:off x="-76200" y="256827"/>
            <a:ext cx="9296400" cy="685800"/>
          </a:xfrm>
          <a:prstGeom prst="rect">
            <a:avLst/>
          </a:prstGeom>
          <a:solidFill>
            <a:srgbClr val="9F030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3" descr="ENG_SEAL_RedGray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152400" y="104427"/>
            <a:ext cx="1063625" cy="106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447800" y="291752"/>
            <a:ext cx="7424738" cy="60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body" idx="1"/>
          </p:nvPr>
        </p:nvSpPr>
        <p:spPr>
          <a:xfrm>
            <a:off x="533400" y="1270122"/>
            <a:ext cx="8237538" cy="5225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/>
          <p:nvPr/>
        </p:nvSpPr>
        <p:spPr>
          <a:xfrm>
            <a:off x="7330192" y="6801831"/>
            <a:ext cx="1666875" cy="76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© INS-UoU 2018   All rights reserved</a:t>
            </a:r>
            <a:endParaRPr sz="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"/>
          <p:cNvSpPr txBox="1"/>
          <p:nvPr/>
        </p:nvSpPr>
        <p:spPr>
          <a:xfrm>
            <a:off x="6196344" y="6573649"/>
            <a:ext cx="2800723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University of Utah | G. Brown</a:t>
            </a:r>
            <a:r>
              <a:rPr lang="en-US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</a:t>
            </a:r>
            <a:fld id="{00000000-1234-1234-1234-123412341234}" type="slidenum">
              <a:rPr lang="en-U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68" r:id="rId5"/>
    <p:sldLayoutId id="2147483669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9F0305"/>
          </a:solidFill>
          <a:ln w="152400" cap="flat" cmpd="sng">
            <a:solidFill>
              <a:srgbClr val="DDA03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9" name="Google Shape;89;p1" descr="Banner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00" y="2423889"/>
            <a:ext cx="8991600" cy="36131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0" name="Google Shape;90;p1"/>
          <p:cNvCxnSpPr/>
          <p:nvPr/>
        </p:nvCxnSpPr>
        <p:spPr>
          <a:xfrm>
            <a:off x="76200" y="2443008"/>
            <a:ext cx="8991600" cy="0"/>
          </a:xfrm>
          <a:prstGeom prst="straightConnector1">
            <a:avLst/>
          </a:prstGeom>
          <a:noFill/>
          <a:ln w="571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"/>
          <p:cNvCxnSpPr/>
          <p:nvPr/>
        </p:nvCxnSpPr>
        <p:spPr>
          <a:xfrm>
            <a:off x="76200" y="6024408"/>
            <a:ext cx="8991600" cy="0"/>
          </a:xfrm>
          <a:prstGeom prst="straightConnector1">
            <a:avLst/>
          </a:prstGeom>
          <a:noFill/>
          <a:ln w="571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2" name="Google Shape;92;p1" descr="ENG_SEAL_RedGray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17545" y="5414808"/>
            <a:ext cx="1196975" cy="11938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"/>
          <p:cNvSpPr/>
          <p:nvPr/>
        </p:nvSpPr>
        <p:spPr>
          <a:xfrm>
            <a:off x="0" y="762000"/>
            <a:ext cx="91440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-105332" y="513107"/>
            <a:ext cx="9354663" cy="1468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800" b="1" dirty="0">
                <a:solidFill>
                  <a:schemeClr val="bg1"/>
                </a:solidFill>
                <a:effectLst/>
                <a:latin typeface="+mj-lt"/>
                <a:ea typeface="MS Mincho" panose="02020609040205080304" pitchFamily="49" charset="-128"/>
              </a:rPr>
              <a:t>Embedded Systems Final Project - EBAZ4205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  <a:ea typeface="+mj-lt"/>
                <a:cs typeface="+mj-lt"/>
              </a:rPr>
              <a:t>Andrew Pond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D039D-5343-4D0C-8358-0251BC384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293002"/>
            <a:ext cx="7696200" cy="603251"/>
          </a:xfrm>
        </p:spPr>
        <p:txBody>
          <a:bodyPr/>
          <a:lstStyle/>
          <a:p>
            <a:r>
              <a:rPr lang="en-US" b="1" dirty="0"/>
              <a:t>EBAZ4205</a:t>
            </a:r>
            <a:endParaRPr lang="en-US" sz="3200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A8BFE2E-F060-4AE0-8677-F6B5E068FEBD}"/>
              </a:ext>
            </a:extLst>
          </p:cNvPr>
          <p:cNvSpPr txBox="1">
            <a:spLocks/>
          </p:cNvSpPr>
          <p:nvPr/>
        </p:nvSpPr>
        <p:spPr>
          <a:xfrm>
            <a:off x="588916" y="1346815"/>
            <a:ext cx="4201361" cy="47000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/>
              <a:t>What is EBAZ4205?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Old bitcoin miner control board, $15 shipped from China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Most Zynq dev boards cost more than $150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Has Zynq7000 SoC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Dual core ARM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FPGA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Ethernet, SD card, RTC, </a:t>
            </a:r>
            <a:r>
              <a:rPr lang="en-US" sz="2000" dirty="0" err="1"/>
              <a:t>etc</a:t>
            </a:r>
            <a:endParaRPr lang="en-US" sz="2000" dirty="0"/>
          </a:p>
          <a:p>
            <a:pPr marL="342900" lvl="4" indent="-342900">
              <a:lnSpc>
                <a:spcPct val="150000"/>
              </a:lnSpc>
              <a:buFontTx/>
              <a:buChar char="-"/>
            </a:pPr>
            <a:endParaRPr lang="en-US" sz="2000" dirty="0"/>
          </a:p>
          <a:p>
            <a:pPr marL="342900" lvl="4" indent="-342900">
              <a:lnSpc>
                <a:spcPct val="150000"/>
              </a:lnSpc>
              <a:buFontTx/>
              <a:buChar char="-"/>
            </a:pP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CE09F4-01AB-4623-AD31-86A0A100E0BE}"/>
              </a:ext>
            </a:extLst>
          </p:cNvPr>
          <p:cNvSpPr txBox="1"/>
          <p:nvPr/>
        </p:nvSpPr>
        <p:spPr>
          <a:xfrm>
            <a:off x="11810510" y="7232609"/>
            <a:ext cx="867046" cy="1324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028" name="Picture 4" descr="Amazon.com : AntMiner S9 ~13.5TH/s @ 0.098W/GH 16nm ASIC Bitcoin Miner with  Power Supply and Cord : Camera &amp; Photo">
            <a:extLst>
              <a:ext uri="{FF2B5EF4-FFF2-40B4-BE49-F238E27FC236}">
                <a16:creationId xmlns:a16="http://schemas.microsoft.com/office/drawing/2014/main" id="{E26AAF51-FA35-4ECB-9852-F0AA9CBEF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0277" y="1044730"/>
            <a:ext cx="3357407" cy="2314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591987-EF48-4A03-8EEE-0AC56330C1C4}"/>
              </a:ext>
            </a:extLst>
          </p:cNvPr>
          <p:cNvSpPr txBox="1"/>
          <p:nvPr/>
        </p:nvSpPr>
        <p:spPr>
          <a:xfrm>
            <a:off x="7020233" y="6465693"/>
            <a:ext cx="199988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8C54AB-8CA0-4246-A4EF-F3E3E95D7546}"/>
              </a:ext>
            </a:extLst>
          </p:cNvPr>
          <p:cNvSpPr txBox="1"/>
          <p:nvPr/>
        </p:nvSpPr>
        <p:spPr>
          <a:xfrm>
            <a:off x="7172633" y="6618093"/>
            <a:ext cx="1768167" cy="11141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CD1DA16-B9AF-4A68-B091-C4CD172B9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4055" y="3551043"/>
            <a:ext cx="26098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6709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4C1BA1BA-4132-455F-8F14-CC24E6DF1D19}"/>
              </a:ext>
            </a:extLst>
          </p:cNvPr>
          <p:cNvSpPr txBox="1"/>
          <p:nvPr/>
        </p:nvSpPr>
        <p:spPr>
          <a:xfrm>
            <a:off x="7020233" y="6465693"/>
            <a:ext cx="199988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B41C91C-6328-4DF8-8F07-1A5C31199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304800"/>
            <a:ext cx="7696200" cy="603251"/>
          </a:xfrm>
        </p:spPr>
        <p:txBody>
          <a:bodyPr/>
          <a:lstStyle/>
          <a:p>
            <a:r>
              <a:rPr lang="en-US" sz="3200" b="1" dirty="0"/>
              <a:t>What is the Goal?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53C38D-DF60-4B79-A4DC-30E6FE81C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232" y="3912152"/>
            <a:ext cx="4430416" cy="2641048"/>
          </a:xfrm>
          <a:prstGeom prst="rect">
            <a:avLst/>
          </a:prstGeom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DB6AA16-0BB0-4BB2-9CB3-C8AA57E7AC88}"/>
              </a:ext>
            </a:extLst>
          </p:cNvPr>
          <p:cNvSpPr txBox="1">
            <a:spLocks/>
          </p:cNvSpPr>
          <p:nvPr/>
        </p:nvSpPr>
        <p:spPr>
          <a:xfrm>
            <a:off x="588916" y="1346815"/>
            <a:ext cx="8237538" cy="47000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Convert board with little documentation/examples into personal dev board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Learn how to configure the processing system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Learn how to use the programmable logic (FPGA)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Get a working demo, prove that I can use both sides of the system</a:t>
            </a:r>
          </a:p>
          <a:p>
            <a:pPr marL="342900" lvl="4" indent="-342900">
              <a:lnSpc>
                <a:spcPct val="150000"/>
              </a:lnSpc>
              <a:buFontTx/>
              <a:buChar char="-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77820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4C1BA1BA-4132-455F-8F14-CC24E6DF1D19}"/>
              </a:ext>
            </a:extLst>
          </p:cNvPr>
          <p:cNvSpPr txBox="1"/>
          <p:nvPr/>
        </p:nvSpPr>
        <p:spPr>
          <a:xfrm>
            <a:off x="7020233" y="6465693"/>
            <a:ext cx="199988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B41C91C-6328-4DF8-8F07-1A5C31199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304800"/>
            <a:ext cx="7696200" cy="603251"/>
          </a:xfrm>
        </p:spPr>
        <p:txBody>
          <a:bodyPr/>
          <a:lstStyle/>
          <a:p>
            <a:r>
              <a:rPr lang="en-US" sz="3200" b="1" dirty="0"/>
              <a:t>Milestone 1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DB6AA16-0BB0-4BB2-9CB3-C8AA57E7AC88}"/>
              </a:ext>
            </a:extLst>
          </p:cNvPr>
          <p:cNvSpPr txBox="1">
            <a:spLocks/>
          </p:cNvSpPr>
          <p:nvPr/>
        </p:nvSpPr>
        <p:spPr>
          <a:xfrm>
            <a:off x="588916" y="1346815"/>
            <a:ext cx="8237538" cy="47000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Functional test of board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Make sure nothing is broken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Boot miner OS and verify it’s working</a:t>
            </a:r>
          </a:p>
          <a:p>
            <a:pPr marL="342900" lvl="4" indent="-342900">
              <a:lnSpc>
                <a:spcPct val="150000"/>
              </a:lnSpc>
              <a:buFontTx/>
              <a:buChar char="-"/>
            </a:pPr>
            <a:endParaRPr lang="en-US" sz="2000" dirty="0"/>
          </a:p>
        </p:txBody>
      </p:sp>
      <p:pic>
        <p:nvPicPr>
          <p:cNvPr id="5" name="Picture 4" descr="A picture containing text, electronics, display, screenshot&#10;&#10;Description automatically generated">
            <a:extLst>
              <a:ext uri="{FF2B5EF4-FFF2-40B4-BE49-F238E27FC236}">
                <a16:creationId xmlns:a16="http://schemas.microsoft.com/office/drawing/2014/main" id="{D635B699-C74C-4AD8-B1EB-D1B2561458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99" r="4721"/>
          <a:stretch/>
        </p:blipFill>
        <p:spPr>
          <a:xfrm>
            <a:off x="5781367" y="1552256"/>
            <a:ext cx="2773717" cy="3753487"/>
          </a:xfrm>
          <a:prstGeom prst="rect">
            <a:avLst/>
          </a:prstGeom>
        </p:spPr>
      </p:pic>
      <p:pic>
        <p:nvPicPr>
          <p:cNvPr id="8" name="Picture 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CBB7F3F4-C33D-4DD5-AE08-59AA8BB7C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384" y="3174568"/>
            <a:ext cx="2802847" cy="301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04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4C1BA1BA-4132-455F-8F14-CC24E6DF1D19}"/>
              </a:ext>
            </a:extLst>
          </p:cNvPr>
          <p:cNvSpPr txBox="1"/>
          <p:nvPr/>
        </p:nvSpPr>
        <p:spPr>
          <a:xfrm>
            <a:off x="7020233" y="6465693"/>
            <a:ext cx="199988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B41C91C-6328-4DF8-8F07-1A5C31199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304800"/>
            <a:ext cx="7696200" cy="603251"/>
          </a:xfrm>
        </p:spPr>
        <p:txBody>
          <a:bodyPr/>
          <a:lstStyle/>
          <a:p>
            <a:r>
              <a:rPr lang="en-US" sz="3200" b="1" dirty="0"/>
              <a:t>Milestone 2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DB6AA16-0BB0-4BB2-9CB3-C8AA57E7AC88}"/>
              </a:ext>
            </a:extLst>
          </p:cNvPr>
          <p:cNvSpPr txBox="1">
            <a:spLocks/>
          </p:cNvSpPr>
          <p:nvPr/>
        </p:nvSpPr>
        <p:spPr>
          <a:xfrm>
            <a:off x="588916" y="1346815"/>
            <a:ext cx="8237538" cy="47000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Linux OS build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Using </a:t>
            </a:r>
            <a:r>
              <a:rPr lang="en-US" sz="2000" dirty="0" err="1"/>
              <a:t>Yocto</a:t>
            </a:r>
            <a:r>
              <a:rPr lang="en-US" sz="2000" dirty="0"/>
              <a:t> utility to build the SD card image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Interact with processor via UART</a:t>
            </a:r>
          </a:p>
          <a:p>
            <a:pPr marL="342900" lvl="4" indent="-342900">
              <a:lnSpc>
                <a:spcPct val="150000"/>
              </a:lnSpc>
              <a:buFontTx/>
              <a:buChar char="-"/>
            </a:pPr>
            <a:endParaRPr lang="en-US" sz="2000" dirty="0"/>
          </a:p>
        </p:txBody>
      </p:sp>
      <p:pic>
        <p:nvPicPr>
          <p:cNvPr id="2052" name="Picture 4" descr="GPIO Demo Application for Zynq EBAZ4205 Board - YouTube">
            <a:extLst>
              <a:ext uri="{FF2B5EF4-FFF2-40B4-BE49-F238E27FC236}">
                <a16:creationId xmlns:a16="http://schemas.microsoft.com/office/drawing/2014/main" id="{CF384DFF-003D-4C4D-B91D-9EC7D6C834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837" y="3299583"/>
            <a:ext cx="5256325" cy="295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441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4C1BA1BA-4132-455F-8F14-CC24E6DF1D19}"/>
              </a:ext>
            </a:extLst>
          </p:cNvPr>
          <p:cNvSpPr txBox="1"/>
          <p:nvPr/>
        </p:nvSpPr>
        <p:spPr>
          <a:xfrm>
            <a:off x="7020233" y="6465693"/>
            <a:ext cx="199988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B41C91C-6328-4DF8-8F07-1A5C31199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304800"/>
            <a:ext cx="7696200" cy="603251"/>
          </a:xfrm>
        </p:spPr>
        <p:txBody>
          <a:bodyPr/>
          <a:lstStyle/>
          <a:p>
            <a:r>
              <a:rPr lang="en-US" sz="3200" b="1" dirty="0"/>
              <a:t>Milestone 3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DB6AA16-0BB0-4BB2-9CB3-C8AA57E7AC88}"/>
              </a:ext>
            </a:extLst>
          </p:cNvPr>
          <p:cNvSpPr txBox="1">
            <a:spLocks/>
          </p:cNvSpPr>
          <p:nvPr/>
        </p:nvSpPr>
        <p:spPr>
          <a:xfrm>
            <a:off x="588916" y="1346815"/>
            <a:ext cx="8237538" cy="47000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Programmable logic configuration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Vivado</a:t>
            </a:r>
            <a:r>
              <a:rPr lang="en-US" sz="2000" dirty="0"/>
              <a:t> 2020.1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Zynq7000 block design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Simple AND gate</a:t>
            </a:r>
          </a:p>
          <a:p>
            <a:pPr marL="342900" lvl="4" indent="-342900">
              <a:lnSpc>
                <a:spcPct val="150000"/>
              </a:lnSpc>
              <a:buFontTx/>
              <a:buChar char="-"/>
            </a:pPr>
            <a:endParaRPr lang="en-US" sz="2000" dirty="0"/>
          </a:p>
        </p:txBody>
      </p:sp>
      <p:pic>
        <p:nvPicPr>
          <p:cNvPr id="2050" name="Picture 2" descr="EBAZ4205 mining board petalinux development LINUX project - Programmer  Sought">
            <a:extLst>
              <a:ext uri="{FF2B5EF4-FFF2-40B4-BE49-F238E27FC236}">
                <a16:creationId xmlns:a16="http://schemas.microsoft.com/office/drawing/2014/main" id="{1543917E-D993-4DBD-B466-B15E2E52E9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6144" y="3555473"/>
            <a:ext cx="4967557" cy="2700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443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4C1BA1BA-4132-455F-8F14-CC24E6DF1D19}"/>
              </a:ext>
            </a:extLst>
          </p:cNvPr>
          <p:cNvSpPr txBox="1"/>
          <p:nvPr/>
        </p:nvSpPr>
        <p:spPr>
          <a:xfrm>
            <a:off x="7020233" y="6465693"/>
            <a:ext cx="199988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B41C91C-6328-4DF8-8F07-1A5C31199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304800"/>
            <a:ext cx="7696200" cy="603251"/>
          </a:xfrm>
        </p:spPr>
        <p:txBody>
          <a:bodyPr/>
          <a:lstStyle/>
          <a:p>
            <a:r>
              <a:rPr lang="en-US" sz="3200" b="1" dirty="0"/>
              <a:t>Final Demonstration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DB6AA16-0BB0-4BB2-9CB3-C8AA57E7AC88}"/>
              </a:ext>
            </a:extLst>
          </p:cNvPr>
          <p:cNvSpPr txBox="1">
            <a:spLocks/>
          </p:cNvSpPr>
          <p:nvPr/>
        </p:nvSpPr>
        <p:spPr>
          <a:xfrm>
            <a:off x="588916" y="1346815"/>
            <a:ext cx="3900493" cy="47000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Functional logic design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Uses multiple peripherals working together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On ZYBO board, not on EBAZ4205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When button is pressed, corresponding LED lights up</a:t>
            </a:r>
          </a:p>
        </p:txBody>
      </p:sp>
      <p:pic>
        <p:nvPicPr>
          <p:cNvPr id="5" name="Picture 4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A36B257D-282B-4441-85C7-4DF6BEF59E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39"/>
          <a:stretch/>
        </p:blipFill>
        <p:spPr>
          <a:xfrm rot="5400000">
            <a:off x="4878254" y="1962601"/>
            <a:ext cx="3753387" cy="346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091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Box 67">
            <a:extLst>
              <a:ext uri="{FF2B5EF4-FFF2-40B4-BE49-F238E27FC236}">
                <a16:creationId xmlns:a16="http://schemas.microsoft.com/office/drawing/2014/main" id="{4C1BA1BA-4132-455F-8F14-CC24E6DF1D19}"/>
              </a:ext>
            </a:extLst>
          </p:cNvPr>
          <p:cNvSpPr txBox="1"/>
          <p:nvPr/>
        </p:nvSpPr>
        <p:spPr>
          <a:xfrm>
            <a:off x="7020233" y="6465693"/>
            <a:ext cx="199988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B41C91C-6328-4DF8-8F07-1A5C31199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304800"/>
            <a:ext cx="7696200" cy="603251"/>
          </a:xfrm>
        </p:spPr>
        <p:txBody>
          <a:bodyPr/>
          <a:lstStyle/>
          <a:p>
            <a:r>
              <a:rPr lang="en-US" sz="3200" b="1" dirty="0"/>
              <a:t>Conclusion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DB6AA16-0BB0-4BB2-9CB3-C8AA57E7AC88}"/>
              </a:ext>
            </a:extLst>
          </p:cNvPr>
          <p:cNvSpPr txBox="1">
            <a:spLocks/>
          </p:cNvSpPr>
          <p:nvPr/>
        </p:nvSpPr>
        <p:spPr>
          <a:xfrm>
            <a:off x="588916" y="1346815"/>
            <a:ext cx="7776369" cy="47000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Processing system and programmable logic both working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Learned the flow to build the system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Have a working $15 Zynq development board for future projects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lnSpc>
                <a:spcPct val="150000"/>
              </a:lnSpc>
            </a:pP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b="1" dirty="0"/>
              <a:t>Future Work</a:t>
            </a:r>
            <a:endParaRPr lang="en-US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Get PS-PL link working (AXI bus)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Write Linux drivers, send/receive data from PL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Get Ethernet working, run a simple server on ARM processor</a:t>
            </a:r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65423878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8707</TotalTime>
  <Words>230</Words>
  <Application>Microsoft Office PowerPoint</Application>
  <PresentationFormat>On-screen Show (4:3)</PresentationFormat>
  <Paragraphs>44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Times</vt:lpstr>
      <vt:lpstr>Arial</vt:lpstr>
      <vt:lpstr>Poppins</vt:lpstr>
      <vt:lpstr>Blank Presentation</vt:lpstr>
      <vt:lpstr>PowerPoint Presentation</vt:lpstr>
      <vt:lpstr>EBAZ4205</vt:lpstr>
      <vt:lpstr>What is the Goal?</vt:lpstr>
      <vt:lpstr>Milestone 1</vt:lpstr>
      <vt:lpstr>Milestone 2</vt:lpstr>
      <vt:lpstr>Milestone 3</vt:lpstr>
      <vt:lpstr>Final Demonstration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Location</dc:title>
  <dc:creator>Patsy</dc:creator>
  <cp:lastModifiedBy>Andrew Pond</cp:lastModifiedBy>
  <cp:revision>165</cp:revision>
  <dcterms:created xsi:type="dcterms:W3CDTF">2018-11-08T22:59:11Z</dcterms:created>
  <dcterms:modified xsi:type="dcterms:W3CDTF">2021-05-04T01:34:56Z</dcterms:modified>
</cp:coreProperties>
</file>